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4" r:id="rId4"/>
    <p:sldId id="294" r:id="rId5"/>
    <p:sldId id="295" r:id="rId6"/>
    <p:sldId id="296" r:id="rId7"/>
    <p:sldId id="297" r:id="rId8"/>
    <p:sldId id="265" r:id="rId9"/>
    <p:sldId id="299" r:id="rId10"/>
    <p:sldId id="300" r:id="rId11"/>
    <p:sldId id="301" r:id="rId12"/>
    <p:sldId id="302" r:id="rId13"/>
    <p:sldId id="303" r:id="rId14"/>
    <p:sldId id="304" r:id="rId15"/>
    <p:sldId id="263" r:id="rId16"/>
    <p:sldId id="305" r:id="rId17"/>
    <p:sldId id="259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E4180"/>
    <a:srgbClr val="FFAE47"/>
    <a:srgbClr val="00B0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18" y="-77"/>
      </p:cViewPr>
      <p:guideLst>
        <p:guide orient="horz" pos="16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E134-11E9-4067-BC8A-69C929EE914E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E669-511A-4362-915C-49AAE81A20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44396" y="489727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29152AF-866D-4172-B3F7-41443DAD18EA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8AAF56-7046-4D42-BA0B-D046FAD3E8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86157" y="18206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1371467" y="2750835"/>
            <a:ext cx="727041" cy="727041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212890" y="2779855"/>
            <a:ext cx="274777" cy="27477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41489" y="229286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60133" y="39583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4782" y="23819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3653416" y="2292862"/>
            <a:ext cx="274777" cy="274777"/>
          </a:xfrm>
          <a:prstGeom prst="ellipse">
            <a:avLst/>
          </a:prstGeom>
          <a:solidFill>
            <a:srgbClr val="FFAE4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72409" y="3983431"/>
            <a:ext cx="137389" cy="137389"/>
          </a:xfrm>
          <a:prstGeom prst="ellipse">
            <a:avLst/>
          </a:prstGeom>
          <a:solidFill>
            <a:srgbClr val="6E418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57399" y="295202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/>
          <p:cNvSpPr/>
          <p:nvPr/>
        </p:nvSpPr>
        <p:spPr>
          <a:xfrm>
            <a:off x="1866940" y="1106069"/>
            <a:ext cx="274777" cy="274777"/>
          </a:xfrm>
          <a:prstGeom prst="ellipse">
            <a:avLst/>
          </a:prstGeom>
          <a:solidFill>
            <a:srgbClr val="00B0BE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576522" y="2968933"/>
            <a:ext cx="137389" cy="13738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同心圆 25"/>
          <p:cNvSpPr/>
          <p:nvPr/>
        </p:nvSpPr>
        <p:spPr>
          <a:xfrm>
            <a:off x="1450975" y="1499870"/>
            <a:ext cx="1958975" cy="1958975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 flipH="1">
            <a:off x="4132704" y="2538075"/>
            <a:ext cx="4300096" cy="583387"/>
            <a:chOff x="3929063" y="2641879"/>
            <a:chExt cx="5214937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929063" y="2641879"/>
              <a:ext cx="4105804" cy="0"/>
            </a:xfrm>
            <a:prstGeom prst="line">
              <a:avLst/>
            </a:prstGeom>
            <a:ln w="7620"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rgbClr val="5F5F5F"/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4009268" y="1121135"/>
            <a:ext cx="461629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  <a:sym typeface="+mn-ea"/>
              </a:rPr>
              <a:t>沉迷游戏的孩子</a:t>
            </a:r>
          </a:p>
          <a:p>
            <a:r>
              <a:rPr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  <a:sym typeface="+mn-ea"/>
              </a:rPr>
              <a:t>         拿什么拯救你</a:t>
            </a:r>
            <a:endParaRPr lang="zh-CN" altLang="en-US" sz="38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19" grpId="0" animBg="1"/>
      <p:bldP spid="23" grpId="0" animBg="1"/>
      <p:bldP spid="24" grpId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32436" y="1552794"/>
            <a:ext cx="8274781" cy="3108489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480"/>
              </a:lnSpc>
            </a:pPr>
            <a:r>
              <a:rPr lang="en-US" sz="2000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痛定思痛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，爸爸经过反思和学习，意识到来硬的不行，就换了一种策略，主动给孩子上网的钱、跟儿子约定上网的时间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48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孩子一开始还是不能控制自己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，没有履行约定，爸爸也没生气，主动送饭到网吧给儿子吃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48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给了一段时间的钱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，送了一段时间的饭，儿子上网时间越来越短，最后主动跟爸爸说，再也不去网吧了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听到这句话的时候，爸爸没忍住哭了</a:t>
            </a:r>
            <a:r>
              <a:rPr sz="2000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4225" y="430872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5420" y="83185"/>
            <a:ext cx="2328545" cy="1269365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45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11"/>
            <p:cNvSpPr txBox="1"/>
            <p:nvPr/>
          </p:nvSpPr>
          <p:spPr>
            <a:xfrm>
              <a:off x="2374049" y="1051548"/>
              <a:ext cx="935345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74969" y="1638314"/>
            <a:ext cx="3901001" cy="265964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48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爸爸</a:t>
            </a:r>
            <a:r>
              <a:rPr lang="zh-CN" sz="1800" b="1" dirty="0">
                <a:latin typeface="仿宋" pitchFamily="49" charset="-122"/>
                <a:ea typeface="仿宋" pitchFamily="49" charset="-122"/>
              </a:rPr>
              <a:t>的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总结，孩子迷恋网络游戏也有父母关注不够的原因，当孩子陷入网游时，更要从关爱孩子、改善亲子关系做起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当孩子感受到父母的爱，他会心软，也会迷途知返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4225" y="430872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5420" y="83185"/>
            <a:ext cx="2289810" cy="1269365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45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11"/>
            <p:cNvSpPr txBox="1"/>
            <p:nvPr/>
          </p:nvSpPr>
          <p:spPr>
            <a:xfrm>
              <a:off x="2352786" y="1051548"/>
              <a:ext cx="926899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725" y="1134111"/>
            <a:ext cx="4076813" cy="324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1" grpId="0" bldLvl="0" animBg="1"/>
          <p:bldP spid="22" grpId="0" bldLvl="0" animBg="1"/>
          <p:bldP spid="32" grpId="0" bldLvl="0" animBg="1"/>
          <p:bldP spid="3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1" grpId="0" bldLvl="0" animBg="1"/>
          <p:bldP spid="22" grpId="0" bldLvl="0" animBg="1"/>
          <p:bldP spid="32" grpId="0" bldLvl="0" animBg="1"/>
          <p:bldP spid="33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5329" y="1466973"/>
            <a:ext cx="7748508" cy="3090545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480"/>
              </a:lnSpc>
            </a:pPr>
            <a:r>
              <a:rPr lang="en-US"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父母来咨询的时候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，对孩子的描述是“除了玩游戏一无是处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”，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希望</a:t>
            </a:r>
            <a:r>
              <a:rPr lang="zh-CN" sz="1800" b="1" dirty="0">
                <a:latin typeface="仿宋" pitchFamily="49" charset="-122"/>
                <a:ea typeface="仿宋" pitchFamily="49" charset="-122"/>
              </a:rPr>
              <a:t>能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把孩子的习惯纠正过来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48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可是当我朋友跟孩子聊天的时候却发现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，孩子能做的事情有很多很多：他其实很会做饭，但是妈妈总是不让他做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； </a:t>
            </a:r>
          </a:p>
          <a:p>
            <a:pPr fontAlgn="auto">
              <a:lnSpc>
                <a:spcPts val="348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他喜欢打篮球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，爸妈却总让他把时间放在学习上；他喜欢读金庸的小说，但父母总说那是杂书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873875" y="129540"/>
            <a:ext cx="2245360" cy="1269365"/>
            <a:chOff x="2132199" y="770251"/>
            <a:chExt cx="1306135" cy="1269327"/>
          </a:xfrm>
        </p:grpSpPr>
        <p:grpSp>
          <p:nvGrpSpPr>
            <p:cNvPr id="35" name="组合 3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7B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11"/>
            <p:cNvSpPr txBox="1"/>
            <p:nvPr/>
          </p:nvSpPr>
          <p:spPr>
            <a:xfrm>
              <a:off x="2328556" y="1054619"/>
              <a:ext cx="950693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322102" y="1572228"/>
            <a:ext cx="5039068" cy="307040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朋友并没有要求孩子不再玩游戏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，而是建议他分出一些时间给别的喜欢的事情，让父母也不要再阻拦他其他的爱好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00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 </a:t>
            </a:r>
            <a:r>
              <a:rPr sz="1800" b="1" dirty="0" smtClean="0">
                <a:latin typeface="仿宋" pitchFamily="49" charset="-122"/>
                <a:ea typeface="仿宋" pitchFamily="49" charset="-122"/>
              </a:rPr>
              <a:t>几个月以后朋友再接到孩子妈妈的电话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，就得知孩子沉迷游戏的情况好多了，虽然仍然有玩，但已经可以控制时间，不至于废寝忘食、影响学习和生活了。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811290" y="459711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873875" y="129540"/>
            <a:ext cx="2245360" cy="1269365"/>
            <a:chOff x="2132199" y="770251"/>
            <a:chExt cx="1306135" cy="1269327"/>
          </a:xfrm>
        </p:grpSpPr>
        <p:grpSp>
          <p:nvGrpSpPr>
            <p:cNvPr id="35" name="组合 3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7B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11"/>
            <p:cNvSpPr txBox="1"/>
            <p:nvPr/>
          </p:nvSpPr>
          <p:spPr>
            <a:xfrm>
              <a:off x="2328556" y="1054619"/>
              <a:ext cx="950693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" y="2805430"/>
            <a:ext cx="3087370" cy="2315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378478" y="1611699"/>
            <a:ext cx="5467985" cy="268568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如果父母能够更了解孩子一点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、更关注孩子一点、给予孩子更多的支持，想要把孩子拉回正轨并没有多难呀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00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大多数时候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，父母总将孩子放在对立面，看见孩子控制不住自己沉迷游戏的时候，动辄讲大道理、指责打骂，只会把孩子越推越远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44421" y="91696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94655" y="4150713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873875" y="129540"/>
            <a:ext cx="2245360" cy="1269365"/>
            <a:chOff x="2132199" y="770251"/>
            <a:chExt cx="1306135" cy="1269327"/>
          </a:xfrm>
        </p:grpSpPr>
        <p:grpSp>
          <p:nvGrpSpPr>
            <p:cNvPr id="35" name="组合 3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7B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11"/>
            <p:cNvSpPr txBox="1"/>
            <p:nvPr/>
          </p:nvSpPr>
          <p:spPr>
            <a:xfrm>
              <a:off x="2328556" y="1054619"/>
              <a:ext cx="950693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5" y="2753360"/>
            <a:ext cx="3329305" cy="236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带孩子回现实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6745" y="839713"/>
            <a:ext cx="8166530" cy="7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  <a:sym typeface="+mn-ea"/>
              </a:rPr>
              <a:t>    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  <a:sym typeface="+mn-ea"/>
              </a:rPr>
              <a:t>朋友女儿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  <a:sym typeface="+mn-ea"/>
              </a:rPr>
              <a:t>从小玩电脑、上网，从不沉迷，我觉得不是她不爱玩，只是有更多的好玩的事情，让她分散了注意力而已。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779395" y="1863725"/>
            <a:ext cx="6192520" cy="2940664"/>
            <a:chOff x="7127272" y="4062656"/>
            <a:chExt cx="4112228" cy="853819"/>
          </a:xfrm>
        </p:grpSpPr>
        <p:sp>
          <p:nvSpPr>
            <p:cNvPr id="64" name="矩形 63"/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5" name="矩形 47"/>
            <p:cNvSpPr>
              <a:spLocks noChangeArrowheads="1"/>
            </p:cNvSpPr>
            <p:nvPr/>
          </p:nvSpPr>
          <p:spPr bwMode="auto">
            <a:xfrm>
              <a:off x="7321660" y="4175348"/>
              <a:ext cx="3604003" cy="64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      例如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，孩子从小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就爱读书，只要不是有毒有害的书籍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，都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随她，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于是孩子爱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看的书很多，而且一捧起就要一口气读下去；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      例如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，孩子喜欢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做手工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，父母也随孩子，孩子对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做手工充满了成就感，曾经利用课余的时间做过好几个玩偶、模型；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75" y="1863725"/>
            <a:ext cx="2666365" cy="292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带孩子回现实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013075" y="1150620"/>
            <a:ext cx="5958840" cy="3577590"/>
            <a:chOff x="7127272" y="4062656"/>
            <a:chExt cx="4112228" cy="853819"/>
          </a:xfrm>
        </p:grpSpPr>
        <p:sp>
          <p:nvSpPr>
            <p:cNvPr id="64" name="矩形 63"/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5" name="矩形 47"/>
            <p:cNvSpPr>
              <a:spLocks noChangeArrowheads="1"/>
            </p:cNvSpPr>
            <p:nvPr/>
          </p:nvSpPr>
          <p:spPr bwMode="auto">
            <a:xfrm>
              <a:off x="7189260" y="4169415"/>
              <a:ext cx="3996485" cy="64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尽可能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地把孩子带出家门，或是郊游、或是长途旅游、或是参观等等，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让孩子的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视线更多地停留在自然和社会上。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    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孩子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有了更多的爱好和事情要去做，分到网络上的时间就少了；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    </a:t>
              </a:r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孩子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仿宋" pitchFamily="49" charset="-122"/>
                  <a:ea typeface="仿宋" pitchFamily="49" charset="-122"/>
                </a:rPr>
                <a:t>有了足够的关注、认可和赞赏，沉迷网络的可能性就少了。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50" y="1150620"/>
            <a:ext cx="2790190" cy="3577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"/>
          <p:cNvSpPr>
            <a:spLocks noEditPoints="1"/>
          </p:cNvSpPr>
          <p:nvPr/>
        </p:nvSpPr>
        <p:spPr bwMode="auto">
          <a:xfrm>
            <a:off x="2985286" y="699542"/>
            <a:ext cx="3177001" cy="3300676"/>
          </a:xfrm>
          <a:custGeom>
            <a:avLst/>
            <a:gdLst>
              <a:gd name="T0" fmla="*/ 2614 w 3520"/>
              <a:gd name="T1" fmla="*/ 0 h 3078"/>
              <a:gd name="T2" fmla="*/ 3520 w 3520"/>
              <a:gd name="T3" fmla="*/ 1539 h 3078"/>
              <a:gd name="T4" fmla="*/ 2614 w 3520"/>
              <a:gd name="T5" fmla="*/ 3078 h 3078"/>
              <a:gd name="T6" fmla="*/ 906 w 3520"/>
              <a:gd name="T7" fmla="*/ 3078 h 3078"/>
              <a:gd name="T8" fmla="*/ 0 w 3520"/>
              <a:gd name="T9" fmla="*/ 1539 h 3078"/>
              <a:gd name="T10" fmla="*/ 906 w 3520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0" h="3078">
                <a:moveTo>
                  <a:pt x="2614" y="0"/>
                </a:moveTo>
                <a:cubicBezTo>
                  <a:pt x="3154" y="300"/>
                  <a:pt x="3520" y="877"/>
                  <a:pt x="3520" y="1539"/>
                </a:cubicBezTo>
                <a:cubicBezTo>
                  <a:pt x="3520" y="2201"/>
                  <a:pt x="3154" y="2778"/>
                  <a:pt x="2614" y="3078"/>
                </a:cubicBezTo>
                <a:moveTo>
                  <a:pt x="906" y="3078"/>
                </a:moveTo>
                <a:cubicBezTo>
                  <a:pt x="365" y="2778"/>
                  <a:pt x="0" y="2201"/>
                  <a:pt x="0" y="1539"/>
                </a:cubicBezTo>
                <a:cubicBezTo>
                  <a:pt x="0" y="877"/>
                  <a:pt x="365" y="300"/>
                  <a:pt x="906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Freeform 26"/>
          <p:cNvSpPr>
            <a:spLocks noEditPoints="1"/>
          </p:cNvSpPr>
          <p:nvPr/>
        </p:nvSpPr>
        <p:spPr bwMode="auto">
          <a:xfrm>
            <a:off x="2689972" y="699542"/>
            <a:ext cx="3767628" cy="3300676"/>
          </a:xfrm>
          <a:custGeom>
            <a:avLst/>
            <a:gdLst>
              <a:gd name="T0" fmla="*/ 3496 w 4174"/>
              <a:gd name="T1" fmla="*/ 0 h 3078"/>
              <a:gd name="T2" fmla="*/ 4174 w 4174"/>
              <a:gd name="T3" fmla="*/ 1539 h 3078"/>
              <a:gd name="T4" fmla="*/ 3496 w 4174"/>
              <a:gd name="T5" fmla="*/ 3078 h 3078"/>
              <a:gd name="T6" fmla="*/ 677 w 4174"/>
              <a:gd name="T7" fmla="*/ 3078 h 3078"/>
              <a:gd name="T8" fmla="*/ 0 w 4174"/>
              <a:gd name="T9" fmla="*/ 1539 h 3078"/>
              <a:gd name="T10" fmla="*/ 677 w 4174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4" h="3078">
                <a:moveTo>
                  <a:pt x="3496" y="0"/>
                </a:moveTo>
                <a:cubicBezTo>
                  <a:pt x="3912" y="381"/>
                  <a:pt x="4174" y="930"/>
                  <a:pt x="4174" y="1539"/>
                </a:cubicBezTo>
                <a:cubicBezTo>
                  <a:pt x="4174" y="2148"/>
                  <a:pt x="3912" y="2697"/>
                  <a:pt x="3496" y="3078"/>
                </a:cubicBezTo>
                <a:moveTo>
                  <a:pt x="677" y="3078"/>
                </a:moveTo>
                <a:cubicBezTo>
                  <a:pt x="261" y="2697"/>
                  <a:pt x="0" y="2148"/>
                  <a:pt x="0" y="1539"/>
                </a:cubicBezTo>
                <a:cubicBezTo>
                  <a:pt x="0" y="930"/>
                  <a:pt x="261" y="381"/>
                  <a:pt x="67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Freeform 27"/>
          <p:cNvSpPr>
            <a:spLocks noEditPoints="1"/>
          </p:cNvSpPr>
          <p:nvPr/>
        </p:nvSpPr>
        <p:spPr bwMode="auto">
          <a:xfrm>
            <a:off x="2338692" y="699542"/>
            <a:ext cx="4467807" cy="3300676"/>
          </a:xfrm>
          <a:custGeom>
            <a:avLst/>
            <a:gdLst>
              <a:gd name="T0" fmla="*/ 4412 w 4949"/>
              <a:gd name="T1" fmla="*/ 0 h 3078"/>
              <a:gd name="T2" fmla="*/ 4949 w 4949"/>
              <a:gd name="T3" fmla="*/ 1539 h 3078"/>
              <a:gd name="T4" fmla="*/ 4412 w 4949"/>
              <a:gd name="T5" fmla="*/ 3078 h 3078"/>
              <a:gd name="T6" fmla="*/ 537 w 4949"/>
              <a:gd name="T7" fmla="*/ 3078 h 3078"/>
              <a:gd name="T8" fmla="*/ 0 w 4949"/>
              <a:gd name="T9" fmla="*/ 1539 h 3078"/>
              <a:gd name="T10" fmla="*/ 537 w 494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9" h="3078">
                <a:moveTo>
                  <a:pt x="4412" y="0"/>
                </a:moveTo>
                <a:cubicBezTo>
                  <a:pt x="4748" y="422"/>
                  <a:pt x="4949" y="957"/>
                  <a:pt x="4949" y="1539"/>
                </a:cubicBezTo>
                <a:cubicBezTo>
                  <a:pt x="4949" y="2121"/>
                  <a:pt x="4748" y="2656"/>
                  <a:pt x="4412" y="3078"/>
                </a:cubicBezTo>
                <a:moveTo>
                  <a:pt x="537" y="3078"/>
                </a:moveTo>
                <a:cubicBezTo>
                  <a:pt x="201" y="2656"/>
                  <a:pt x="0" y="2121"/>
                  <a:pt x="0" y="1539"/>
                </a:cubicBezTo>
                <a:cubicBezTo>
                  <a:pt x="0" y="957"/>
                  <a:pt x="201" y="422"/>
                  <a:pt x="53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Freeform 28"/>
          <p:cNvSpPr>
            <a:spLocks noEditPoints="1"/>
          </p:cNvSpPr>
          <p:nvPr/>
        </p:nvSpPr>
        <p:spPr bwMode="auto">
          <a:xfrm>
            <a:off x="1924300" y="699542"/>
            <a:ext cx="5297781" cy="3300676"/>
          </a:xfrm>
          <a:custGeom>
            <a:avLst/>
            <a:gdLst>
              <a:gd name="T0" fmla="*/ 5433 w 5869"/>
              <a:gd name="T1" fmla="*/ 0 h 3078"/>
              <a:gd name="T2" fmla="*/ 5869 w 5869"/>
              <a:gd name="T3" fmla="*/ 1539 h 3078"/>
              <a:gd name="T4" fmla="*/ 5433 w 5869"/>
              <a:gd name="T5" fmla="*/ 3078 h 3078"/>
              <a:gd name="T6" fmla="*/ 436 w 5869"/>
              <a:gd name="T7" fmla="*/ 3078 h 3078"/>
              <a:gd name="T8" fmla="*/ 0 w 5869"/>
              <a:gd name="T9" fmla="*/ 1539 h 3078"/>
              <a:gd name="T10" fmla="*/ 436 w 586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69" h="3078">
                <a:moveTo>
                  <a:pt x="5433" y="0"/>
                </a:moveTo>
                <a:cubicBezTo>
                  <a:pt x="5709" y="447"/>
                  <a:pt x="5869" y="974"/>
                  <a:pt x="5869" y="1539"/>
                </a:cubicBezTo>
                <a:cubicBezTo>
                  <a:pt x="5869" y="2103"/>
                  <a:pt x="5709" y="2631"/>
                  <a:pt x="5433" y="3078"/>
                </a:cubicBezTo>
                <a:moveTo>
                  <a:pt x="436" y="3078"/>
                </a:moveTo>
                <a:cubicBezTo>
                  <a:pt x="160" y="2631"/>
                  <a:pt x="0" y="2103"/>
                  <a:pt x="0" y="1539"/>
                </a:cubicBezTo>
                <a:cubicBezTo>
                  <a:pt x="0" y="974"/>
                  <a:pt x="160" y="447"/>
                  <a:pt x="436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Freeform 29"/>
          <p:cNvSpPr>
            <a:spLocks noEditPoints="1"/>
          </p:cNvSpPr>
          <p:nvPr/>
        </p:nvSpPr>
        <p:spPr bwMode="auto">
          <a:xfrm>
            <a:off x="1432509" y="699542"/>
            <a:ext cx="6281365" cy="3300676"/>
          </a:xfrm>
          <a:custGeom>
            <a:avLst/>
            <a:gdLst>
              <a:gd name="T0" fmla="*/ 6600 w 6959"/>
              <a:gd name="T1" fmla="*/ 0 h 3078"/>
              <a:gd name="T2" fmla="*/ 6959 w 6959"/>
              <a:gd name="T3" fmla="*/ 1539 h 3078"/>
              <a:gd name="T4" fmla="*/ 6600 w 6959"/>
              <a:gd name="T5" fmla="*/ 3078 h 3078"/>
              <a:gd name="T6" fmla="*/ 359 w 6959"/>
              <a:gd name="T7" fmla="*/ 3078 h 3078"/>
              <a:gd name="T8" fmla="*/ 0 w 6959"/>
              <a:gd name="T9" fmla="*/ 1539 h 3078"/>
              <a:gd name="T10" fmla="*/ 359 w 695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9" h="3078">
                <a:moveTo>
                  <a:pt x="6600" y="0"/>
                </a:moveTo>
                <a:cubicBezTo>
                  <a:pt x="6830" y="464"/>
                  <a:pt x="6959" y="986"/>
                  <a:pt x="6959" y="1539"/>
                </a:cubicBezTo>
                <a:cubicBezTo>
                  <a:pt x="6959" y="2092"/>
                  <a:pt x="6830" y="2614"/>
                  <a:pt x="6600" y="3078"/>
                </a:cubicBezTo>
                <a:moveTo>
                  <a:pt x="359" y="3078"/>
                </a:moveTo>
                <a:cubicBezTo>
                  <a:pt x="129" y="2614"/>
                  <a:pt x="0" y="2092"/>
                  <a:pt x="0" y="1539"/>
                </a:cubicBezTo>
                <a:cubicBezTo>
                  <a:pt x="0" y="986"/>
                  <a:pt x="129" y="464"/>
                  <a:pt x="359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Freeform 30"/>
          <p:cNvSpPr>
            <a:spLocks noEditPoints="1"/>
          </p:cNvSpPr>
          <p:nvPr/>
        </p:nvSpPr>
        <p:spPr bwMode="auto">
          <a:xfrm>
            <a:off x="849027" y="699542"/>
            <a:ext cx="7448329" cy="3300676"/>
          </a:xfrm>
          <a:custGeom>
            <a:avLst/>
            <a:gdLst>
              <a:gd name="T0" fmla="*/ 7954 w 8251"/>
              <a:gd name="T1" fmla="*/ 0 h 3078"/>
              <a:gd name="T2" fmla="*/ 8251 w 8251"/>
              <a:gd name="T3" fmla="*/ 1539 h 3078"/>
              <a:gd name="T4" fmla="*/ 7954 w 8251"/>
              <a:gd name="T5" fmla="*/ 3078 h 3078"/>
              <a:gd name="T6" fmla="*/ 297 w 8251"/>
              <a:gd name="T7" fmla="*/ 3078 h 3078"/>
              <a:gd name="T8" fmla="*/ 0 w 8251"/>
              <a:gd name="T9" fmla="*/ 1539 h 3078"/>
              <a:gd name="T10" fmla="*/ 297 w 8251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51" h="3078">
                <a:moveTo>
                  <a:pt x="7954" y="0"/>
                </a:moveTo>
                <a:cubicBezTo>
                  <a:pt x="8146" y="475"/>
                  <a:pt x="8251" y="995"/>
                  <a:pt x="8251" y="1539"/>
                </a:cubicBezTo>
                <a:cubicBezTo>
                  <a:pt x="8251" y="2083"/>
                  <a:pt x="8146" y="2602"/>
                  <a:pt x="7954" y="3078"/>
                </a:cubicBezTo>
                <a:moveTo>
                  <a:pt x="297" y="3078"/>
                </a:moveTo>
                <a:cubicBezTo>
                  <a:pt x="106" y="2602"/>
                  <a:pt x="0" y="2083"/>
                  <a:pt x="0" y="1539"/>
                </a:cubicBezTo>
                <a:cubicBezTo>
                  <a:pt x="0" y="995"/>
                  <a:pt x="106" y="475"/>
                  <a:pt x="29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chemeClr val="bg1">
                    <a:lumMod val="65000"/>
                  </a:schemeClr>
                </a:gs>
                <a:gs pos="40000">
                  <a:schemeClr val="bg1">
                    <a:lumMod val="65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07765" y="246380"/>
            <a:ext cx="1728470" cy="1727835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635000" dist="762000" dir="7800000" sx="88000" sy="88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135" y="3231798"/>
            <a:ext cx="7321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如果孩子一时迷途，请用爱、理解和支持，温柔地把孩子带回现实吧！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502286"/>
            <a:ext cx="4335145" cy="24711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2329" y="4447010"/>
            <a:ext cx="1966946" cy="43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无锡市江南中学制作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61772" y="2039620"/>
            <a:ext cx="7157319" cy="206204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如果孩子沉迷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游戏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别急着站在孩子的对立面，各位爸妈不妨多问问自己，是不是了解孩子心底的情感和需求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</a:p>
          <a:p>
            <a:pPr>
              <a:lnSpc>
                <a:spcPct val="10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付出你的理解、关注和耐心，孩子迟早会迷途知返的</a:t>
            </a:r>
            <a:r>
              <a:rPr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0311" y="368993"/>
            <a:ext cx="1306135" cy="1269327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69" y="2763061"/>
                <a:ext cx="1370298" cy="1370793"/>
              </a:xfrm>
              <a:prstGeom prst="ellipse">
                <a:avLst/>
              </a:prstGeom>
              <a:solidFill>
                <a:srgbClr val="F45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 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13259" y="1090139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453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44008" y="362415"/>
            <a:ext cx="1306135" cy="1269327"/>
            <a:chOff x="2132199" y="770251"/>
            <a:chExt cx="1306135" cy="1269327"/>
          </a:xfrm>
        </p:grpSpPr>
        <p:grpSp>
          <p:nvGrpSpPr>
            <p:cNvPr id="35" name="组合 3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7B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</a:t>
              </a:r>
              <a:endPara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1" grpId="0" animBg="1"/>
          <p:bldP spid="22" grpId="0" animBg="1"/>
          <p:bldP spid="32" grpId="0" animBg="1"/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1" grpId="0" animBg="1"/>
          <p:bldP spid="22" grpId="0" animBg="1"/>
          <p:bldP spid="32" grpId="0" animBg="1"/>
          <p:bldP spid="3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615232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B0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讲座大纲</a:t>
            </a:r>
          </a:p>
        </p:txBody>
      </p:sp>
      <p:grpSp>
        <p:nvGrpSpPr>
          <p:cNvPr id="5" name="组合 4"/>
          <p:cNvGrpSpPr/>
          <p:nvPr/>
        </p:nvGrpSpPr>
        <p:grpSpPr>
          <a:xfrm rot="2031950">
            <a:off x="2962910" y="1214120"/>
            <a:ext cx="2914650" cy="2914015"/>
            <a:chOff x="743479" y="1548106"/>
            <a:chExt cx="3941689" cy="3941690"/>
          </a:xfrm>
        </p:grpSpPr>
        <p:sp>
          <p:nvSpPr>
            <p:cNvPr id="7" name="饼形 6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5499603"/>
                <a:gd name="adj2" fmla="val 14142560"/>
              </a:avLst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8" name="饼形 7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20312866"/>
                <a:gd name="adj2" fmla="val 5509031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9" name="饼形 8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14082830"/>
                <a:gd name="adj2" fmla="val 20306643"/>
              </a:avLst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51852" y="1956480"/>
              <a:ext cx="3124943" cy="3124943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44772" y="1962697"/>
            <a:ext cx="878117" cy="877799"/>
            <a:chOff x="4297826" y="4749111"/>
            <a:chExt cx="1170670" cy="1170670"/>
          </a:xfrm>
        </p:grpSpPr>
        <p:grpSp>
          <p:nvGrpSpPr>
            <p:cNvPr id="12" name="组合 11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4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653477" y="3790663"/>
            <a:ext cx="878117" cy="877799"/>
            <a:chOff x="7585822" y="3753035"/>
            <a:chExt cx="1170670" cy="1170670"/>
          </a:xfrm>
        </p:grpSpPr>
        <p:grpSp>
          <p:nvGrpSpPr>
            <p:cNvPr id="24" name="组合 23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2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271571" y="1196015"/>
            <a:ext cx="878117" cy="877799"/>
            <a:chOff x="7007050" y="938219"/>
            <a:chExt cx="1170670" cy="1170670"/>
          </a:xfrm>
        </p:grpSpPr>
        <p:grpSp>
          <p:nvGrpSpPr>
            <p:cNvPr id="32" name="组合 31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34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文本框 32"/>
          <p:cNvSpPr txBox="1"/>
          <p:nvPr/>
        </p:nvSpPr>
        <p:spPr>
          <a:xfrm>
            <a:off x="5760085" y="3933190"/>
            <a:ext cx="2349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</a:p>
          <a:p>
            <a:r>
              <a:rPr lang="zh-CN" altLang="en-US" sz="2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带孩子回现实</a:t>
            </a:r>
          </a:p>
        </p:txBody>
      </p:sp>
      <p:sp>
        <p:nvSpPr>
          <p:cNvPr id="47" name="文本框 32"/>
          <p:cNvSpPr txBox="1"/>
          <p:nvPr/>
        </p:nvSpPr>
        <p:spPr>
          <a:xfrm>
            <a:off x="372110" y="1322070"/>
            <a:ext cx="2405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</a:p>
          <a:p>
            <a:r>
              <a:rPr lang="zh-CN" altLang="en-US" sz="2400" dirty="0">
                <a:solidFill>
                  <a:srgbClr val="FF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沉迷游戏的原因</a:t>
            </a:r>
          </a:p>
        </p:txBody>
      </p:sp>
      <p:sp>
        <p:nvSpPr>
          <p:cNvPr id="50" name="文本框 32"/>
          <p:cNvSpPr txBox="1"/>
          <p:nvPr/>
        </p:nvSpPr>
        <p:spPr>
          <a:xfrm>
            <a:off x="6354445" y="1299845"/>
            <a:ext cx="2295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</a:p>
          <a:p>
            <a:r>
              <a:rPr lang="zh-CN" alt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解决的关键词</a:t>
            </a:r>
          </a:p>
        </p:txBody>
      </p:sp>
      <p:sp>
        <p:nvSpPr>
          <p:cNvPr id="52" name="圆角矩形 51"/>
          <p:cNvSpPr/>
          <p:nvPr/>
        </p:nvSpPr>
        <p:spPr>
          <a:xfrm rot="962035">
            <a:off x="1414528" y="3273275"/>
            <a:ext cx="511541" cy="5113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9500"/>
              </a:gs>
              <a:gs pos="100000">
                <a:srgbClr val="FFC26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FD393"/>
                </a:gs>
                <a:gs pos="100000">
                  <a:srgbClr val="FFAB2F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 rot="962035">
            <a:off x="7734536" y="3416304"/>
            <a:ext cx="620852" cy="62062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8391"/>
              </a:gs>
              <a:gs pos="100000">
                <a:srgbClr val="01C4D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00D4EA"/>
                </a:gs>
                <a:gs pos="100000">
                  <a:srgbClr val="0098A8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 rot="962035">
            <a:off x="6591936" y="2811101"/>
            <a:ext cx="536090" cy="5358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24C4C"/>
              </a:gs>
              <a:gs pos="100000">
                <a:srgbClr val="ED9393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4BABA"/>
                </a:gs>
                <a:gs pos="100000">
                  <a:srgbClr val="E66464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 rot="962035">
            <a:off x="2600452" y="3895163"/>
            <a:ext cx="420348" cy="4201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82955"/>
              </a:gs>
              <a:gs pos="100000">
                <a:srgbClr val="78458D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9457AD"/>
                </a:gs>
                <a:gs pos="100000">
                  <a:srgbClr val="482A54"/>
                </a:gs>
              </a:gsLst>
              <a:lin ang="2700000" scaled="1"/>
              <a:tileRect/>
            </a:gradFill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 rot="962035">
            <a:off x="2531051" y="1092622"/>
            <a:ext cx="484949" cy="48477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8391"/>
              </a:gs>
              <a:gs pos="100000">
                <a:srgbClr val="01C4D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00D4EA"/>
                </a:gs>
                <a:gs pos="100000">
                  <a:srgbClr val="0098A8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 rot="962035">
            <a:off x="7750438" y="2190253"/>
            <a:ext cx="320765" cy="32064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9500"/>
              </a:gs>
              <a:gs pos="100000">
                <a:srgbClr val="FFC26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FD393"/>
                </a:gs>
                <a:gs pos="100000">
                  <a:srgbClr val="FFAB2F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 rot="962035">
            <a:off x="1724524" y="1101160"/>
            <a:ext cx="274636" cy="2745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24C4C"/>
              </a:gs>
              <a:gs pos="100000">
                <a:srgbClr val="ED9393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4BABA"/>
                </a:gs>
                <a:gs pos="100000">
                  <a:srgbClr val="E66464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765" y="2030730"/>
            <a:ext cx="1920875" cy="128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259632" y="2306759"/>
            <a:ext cx="7147293" cy="2952115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2400" b="1" dirty="0" err="1" smtClean="0">
                <a:latin typeface="楷体" pitchFamily="49" charset="-122"/>
                <a:ea typeface="楷体" pitchFamily="49" charset="-122"/>
              </a:rPr>
              <a:t>孩子想要上网是因为有好奇心</a:t>
            </a:r>
            <a:r>
              <a:rPr sz="2400" b="1" dirty="0" err="1">
                <a:latin typeface="楷体" pitchFamily="49" charset="-122"/>
                <a:ea typeface="楷体" pitchFamily="49" charset="-122"/>
              </a:rPr>
              <a:t>，喜欢玩游戏是因为游戏好玩</a:t>
            </a:r>
            <a:r>
              <a:rPr sz="2400" b="1" dirty="0">
                <a:latin typeface="楷体" pitchFamily="49" charset="-122"/>
                <a:ea typeface="楷体" pitchFamily="49" charset="-122"/>
              </a:rPr>
              <a:t>。</a:t>
            </a:r>
            <a:r>
              <a:rPr sz="2400" b="1" dirty="0" err="1">
                <a:latin typeface="楷体" pitchFamily="49" charset="-122"/>
                <a:ea typeface="楷体" pitchFamily="49" charset="-122"/>
              </a:rPr>
              <a:t>所以，错不在游戏，孩子适当玩玩也没什么大不了，从电竞的角度说还能锻炼孩子的策略思维和全局观</a:t>
            </a:r>
            <a:r>
              <a:rPr sz="24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7808" y="0"/>
            <a:ext cx="3226192" cy="215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沉迷游戏的原因</a:t>
            </a:r>
          </a:p>
        </p:txBody>
      </p:sp>
      <p:sp>
        <p:nvSpPr>
          <p:cNvPr id="5" name="矩形 4"/>
          <p:cNvSpPr/>
          <p:nvPr/>
        </p:nvSpPr>
        <p:spPr>
          <a:xfrm>
            <a:off x="1439317" y="1510126"/>
            <a:ext cx="7469505" cy="31605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9086" y="1132264"/>
            <a:ext cx="1722794" cy="1526899"/>
            <a:chOff x="452114" y="1509685"/>
            <a:chExt cx="2297059" cy="2035865"/>
          </a:xfrm>
        </p:grpSpPr>
        <p:grpSp>
          <p:nvGrpSpPr>
            <p:cNvPr id="10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71"/>
            <p:cNvSpPr txBox="1"/>
            <p:nvPr/>
          </p:nvSpPr>
          <p:spPr>
            <a:xfrm>
              <a:off x="682407" y="2096425"/>
              <a:ext cx="1710267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缺少关爱的孩子</a:t>
              </a:r>
            </a:p>
          </p:txBody>
        </p:sp>
        <p:grpSp>
          <p:nvGrpSpPr>
            <p:cNvPr id="13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4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2002639" y="1621808"/>
            <a:ext cx="6661137" cy="29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比如说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父母离异，或者留守儿童，或者家长因为忙工作把孩子交给其他人带等等。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孩子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小的时候没有足够丰富的精神环境，在潜意识留下了很多负面情绪，长大后也并不会消失，随时随地都想寻找支持、安全、认可等情感。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这样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的孩子遇到网络游戏，可能就会觉得游戏能给TA带来现实中所不能获得的满足感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37271" y="2307819"/>
            <a:ext cx="750088" cy="561979"/>
            <a:chOff x="583027" y="3077091"/>
            <a:chExt cx="1000117" cy="749305"/>
          </a:xfrm>
        </p:grpSpPr>
        <p:sp>
          <p:nvSpPr>
            <p:cNvPr id="53" name="Freeform 5"/>
            <p:cNvSpPr/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83027" y="3115838"/>
              <a:ext cx="1000117" cy="706424"/>
              <a:chOff x="4123036" y="1197871"/>
              <a:chExt cx="1000117" cy="706424"/>
            </a:xfrm>
          </p:grpSpPr>
          <p:sp>
            <p:nvSpPr>
              <p:cNvPr id="55" name="文本框 59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6" name="文本框 60"/>
              <p:cNvSpPr txBox="1"/>
              <p:nvPr/>
            </p:nvSpPr>
            <p:spPr>
              <a:xfrm>
                <a:off x="4266701" y="1619515"/>
                <a:ext cx="740410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9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2154" y="0"/>
            <a:ext cx="1968500" cy="1312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沉迷游戏的原因</a:t>
            </a:r>
          </a:p>
        </p:txBody>
      </p:sp>
      <p:sp>
        <p:nvSpPr>
          <p:cNvPr id="5" name="矩形 4"/>
          <p:cNvSpPr/>
          <p:nvPr/>
        </p:nvSpPr>
        <p:spPr>
          <a:xfrm>
            <a:off x="1445895" y="1545927"/>
            <a:ext cx="7469505" cy="32957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9086" y="1132264"/>
            <a:ext cx="1722794" cy="1526899"/>
            <a:chOff x="452114" y="1509685"/>
            <a:chExt cx="2297059" cy="2035865"/>
          </a:xfrm>
        </p:grpSpPr>
        <p:grpSp>
          <p:nvGrpSpPr>
            <p:cNvPr id="10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71"/>
            <p:cNvSpPr txBox="1"/>
            <p:nvPr/>
          </p:nvSpPr>
          <p:spPr>
            <a:xfrm>
              <a:off x="702727" y="2021918"/>
              <a:ext cx="1795780" cy="135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经常遭受指责的孩子</a:t>
              </a:r>
            </a:p>
          </p:txBody>
        </p:sp>
        <p:grpSp>
          <p:nvGrpSpPr>
            <p:cNvPr id="13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4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967280" y="1921478"/>
            <a:ext cx="6590030" cy="24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生活中常常被责骂</a:t>
            </a:r>
            <a:r>
              <a:rPr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、成绩不好常常被批评的孩子，也容易迷恋网络游戏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因为网络游戏里失败了不会被批评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，赢了却会得到称赞和奖励，有排行榜的游戏甚至十分有炫耀感，现实里常常觉得不如意的孩子，当然更容易陷入这种飘飘然的成就感里。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11860" y="2307819"/>
            <a:ext cx="634079" cy="561979"/>
            <a:chOff x="682479" y="3077091"/>
            <a:chExt cx="845439" cy="749305"/>
          </a:xfrm>
        </p:grpSpPr>
        <p:sp>
          <p:nvSpPr>
            <p:cNvPr id="53" name="Freeform 5"/>
            <p:cNvSpPr/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60"/>
            <p:cNvSpPr txBox="1"/>
            <p:nvPr/>
          </p:nvSpPr>
          <p:spPr>
            <a:xfrm>
              <a:off x="726692" y="3537482"/>
              <a:ext cx="740410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8998" y="0"/>
            <a:ext cx="1968500" cy="1312545"/>
          </a:xfrm>
          <a:prstGeom prst="rect">
            <a:avLst/>
          </a:prstGeom>
        </p:spPr>
      </p:pic>
      <p:sp>
        <p:nvSpPr>
          <p:cNvPr id="60" name="文本框 62"/>
          <p:cNvSpPr txBox="1"/>
          <p:nvPr/>
        </p:nvSpPr>
        <p:spPr>
          <a:xfrm>
            <a:off x="450791" y="2357679"/>
            <a:ext cx="75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1ACBE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沉迷游戏的原因</a:t>
            </a:r>
          </a:p>
        </p:txBody>
      </p:sp>
      <p:sp>
        <p:nvSpPr>
          <p:cNvPr id="5" name="矩形 4"/>
          <p:cNvSpPr/>
          <p:nvPr/>
        </p:nvSpPr>
        <p:spPr>
          <a:xfrm>
            <a:off x="1445895" y="1473565"/>
            <a:ext cx="7469505" cy="31379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9086" y="1132264"/>
            <a:ext cx="1722794" cy="1526899"/>
            <a:chOff x="452114" y="1509685"/>
            <a:chExt cx="2297059" cy="2035865"/>
          </a:xfrm>
        </p:grpSpPr>
        <p:grpSp>
          <p:nvGrpSpPr>
            <p:cNvPr id="10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71"/>
            <p:cNvSpPr txBox="1"/>
            <p:nvPr/>
          </p:nvSpPr>
          <p:spPr>
            <a:xfrm>
              <a:off x="702727" y="2021918"/>
              <a:ext cx="1795780" cy="135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乍然获得自由的孩子</a:t>
              </a:r>
            </a:p>
          </p:txBody>
        </p:sp>
        <p:grpSp>
          <p:nvGrpSpPr>
            <p:cNvPr id="13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4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901496" y="1658867"/>
            <a:ext cx="6755701" cy="28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如果父母把孩子管得太死</a:t>
            </a:r>
            <a:r>
              <a:rPr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，孩子长期以来没有自主权，当孩子转换到住校或者远离父母的环境，缺少约束后更容易沦陷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我们应该看过这样的案例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，孩子高考考上名校以后，突然就沉迷游戏不学习了，原因就是没有培养好孩子的自律性，孩子长期处于高压下，一旦放松了容易滑向另一个极端，追求“自由的快感”。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5311" y="0"/>
            <a:ext cx="1968500" cy="1312545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220380" y="2290547"/>
            <a:ext cx="750088" cy="561979"/>
            <a:chOff x="7645446" y="1219336"/>
            <a:chExt cx="1000117" cy="749305"/>
          </a:xfrm>
        </p:grpSpPr>
        <p:sp>
          <p:nvSpPr>
            <p:cNvPr id="63" name="Freeform 5"/>
            <p:cNvSpPr/>
            <p:nvPr/>
          </p:nvSpPr>
          <p:spPr bwMode="auto">
            <a:xfrm>
              <a:off x="7737915" y="1219336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7645446" y="1234183"/>
              <a:ext cx="1000117" cy="706424"/>
              <a:chOff x="4123036" y="1197871"/>
              <a:chExt cx="1000117" cy="706424"/>
            </a:xfrm>
          </p:grpSpPr>
          <p:sp>
            <p:nvSpPr>
              <p:cNvPr id="65" name="文本框 65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6" name="文本框 66"/>
              <p:cNvSpPr txBox="1"/>
              <p:nvPr/>
            </p:nvSpPr>
            <p:spPr>
              <a:xfrm>
                <a:off x="4266701" y="1619515"/>
                <a:ext cx="740410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9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80155" y="339091"/>
            <a:ext cx="3583687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F451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解决的关键词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54100" y="1564005"/>
            <a:ext cx="1317625" cy="1316990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761736" y="1560130"/>
            <a:ext cx="1317722" cy="1317245"/>
            <a:chOff x="6427398" y="2085735"/>
            <a:chExt cx="1756733" cy="1756733"/>
          </a:xfrm>
        </p:grpSpPr>
        <p:sp>
          <p:nvSpPr>
            <p:cNvPr id="18" name="圆角矩形 17"/>
            <p:cNvSpPr/>
            <p:nvPr/>
          </p:nvSpPr>
          <p:spPr>
            <a:xfrm>
              <a:off x="6427398" y="2085735"/>
              <a:ext cx="1756733" cy="1756733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3" name="Freeform 381"/>
            <p:cNvSpPr/>
            <p:nvPr/>
          </p:nvSpPr>
          <p:spPr bwMode="auto">
            <a:xfrm>
              <a:off x="7268835" y="2489147"/>
              <a:ext cx="4857" cy="3845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4135755" y="1560195"/>
            <a:ext cx="1317625" cy="1316990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79375" y="1113926"/>
            <a:ext cx="762482" cy="762207"/>
            <a:chOff x="2135898" y="1485578"/>
            <a:chExt cx="1016511" cy="1016511"/>
          </a:xfrm>
        </p:grpSpPr>
        <p:sp>
          <p:nvSpPr>
            <p:cNvPr id="35" name="椭圆 34"/>
            <p:cNvSpPr/>
            <p:nvPr/>
          </p:nvSpPr>
          <p:spPr>
            <a:xfrm>
              <a:off x="2135898" y="1485578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288503" y="1638183"/>
              <a:ext cx="711301" cy="711301"/>
            </a:xfrm>
            <a:prstGeom prst="ellipse">
              <a:avLst/>
            </a:prstGeom>
            <a:gradFill>
              <a:gsLst>
                <a:gs pos="0">
                  <a:srgbClr val="E45E5E"/>
                </a:gs>
                <a:gs pos="100000">
                  <a:srgbClr val="F0A6A6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rgbClr val="F2B0B0"/>
                  </a:gs>
                  <a:gs pos="100000">
                    <a:srgbClr val="E87475"/>
                  </a:gs>
                </a:gsLst>
                <a:lin ang="2700000" scaled="1"/>
                <a:tileRect/>
              </a:gra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7" name="文本框 17"/>
            <p:cNvSpPr txBox="1"/>
            <p:nvPr/>
          </p:nvSpPr>
          <p:spPr>
            <a:xfrm>
              <a:off x="2403079" y="1803865"/>
              <a:ext cx="482148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5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01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78757" y="1078366"/>
            <a:ext cx="762482" cy="762207"/>
            <a:chOff x="3881858" y="5509627"/>
            <a:chExt cx="1016511" cy="1016511"/>
          </a:xfrm>
        </p:grpSpPr>
        <p:sp>
          <p:nvSpPr>
            <p:cNvPr id="39" name="椭圆 3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034463" y="5662232"/>
              <a:ext cx="711301" cy="711301"/>
            </a:xfrm>
            <a:prstGeom prst="ellipse">
              <a:avLst/>
            </a:prstGeom>
            <a:gradFill>
              <a:gsLst>
                <a:gs pos="0">
                  <a:srgbClr val="FFAA2D"/>
                </a:gs>
                <a:gs pos="100000">
                  <a:srgbClr val="FFCC81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rgbClr val="FFCC81"/>
                  </a:gs>
                  <a:gs pos="100000">
                    <a:srgbClr val="FFAA2D"/>
                  </a:gs>
                </a:gsLst>
                <a:lin ang="2700000" scaled="1"/>
                <a:tileRect/>
              </a:gra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1" name="文本框 22"/>
            <p:cNvSpPr txBox="1"/>
            <p:nvPr/>
          </p:nvSpPr>
          <p:spPr>
            <a:xfrm>
              <a:off x="4149039" y="5822607"/>
              <a:ext cx="482148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5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01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09724" y="1136151"/>
            <a:ext cx="762482" cy="762207"/>
            <a:chOff x="6699927" y="981522"/>
            <a:chExt cx="1016511" cy="1016511"/>
          </a:xfrm>
        </p:grpSpPr>
        <p:sp>
          <p:nvSpPr>
            <p:cNvPr id="43" name="椭圆 42"/>
            <p:cNvSpPr/>
            <p:nvPr/>
          </p:nvSpPr>
          <p:spPr>
            <a:xfrm>
              <a:off x="6699927" y="981522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852532" y="1145215"/>
              <a:ext cx="711301" cy="711301"/>
            </a:xfrm>
            <a:prstGeom prst="ellipse">
              <a:avLst/>
            </a:prstGeom>
            <a:gradFill>
              <a:gsLst>
                <a:gs pos="0">
                  <a:srgbClr val="019BAB"/>
                </a:gs>
                <a:gs pos="100000">
                  <a:srgbClr val="01E1F9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rgbClr val="00E2BC"/>
                  </a:gs>
                  <a:gs pos="100000">
                    <a:srgbClr val="019BAB"/>
                  </a:gs>
                </a:gsLst>
                <a:lin ang="2700000" scaled="1"/>
                <a:tileRect/>
              </a:gra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文本框 23"/>
            <p:cNvSpPr txBox="1"/>
            <p:nvPr/>
          </p:nvSpPr>
          <p:spPr>
            <a:xfrm>
              <a:off x="6967108" y="1295081"/>
              <a:ext cx="482148" cy="33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5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01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17662" y="2759132"/>
            <a:ext cx="633589" cy="633359"/>
            <a:chOff x="1918742" y="4129763"/>
            <a:chExt cx="844675" cy="844675"/>
          </a:xfrm>
        </p:grpSpPr>
        <p:sp>
          <p:nvSpPr>
            <p:cNvPr id="51" name="圆角矩形 50"/>
            <p:cNvSpPr/>
            <p:nvPr/>
          </p:nvSpPr>
          <p:spPr>
            <a:xfrm>
              <a:off x="1918742" y="4129763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098359" y="4336336"/>
              <a:ext cx="510310" cy="501435"/>
              <a:chOff x="5037571" y="856343"/>
              <a:chExt cx="715006" cy="702571"/>
            </a:xfrm>
            <a:solidFill>
              <a:srgbClr val="FFB850"/>
            </a:solidFill>
          </p:grpSpPr>
          <p:sp>
            <p:nvSpPr>
              <p:cNvPr id="53" name="Freeform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706380" y="2763577"/>
            <a:ext cx="633589" cy="633359"/>
            <a:chOff x="6785845" y="2983037"/>
            <a:chExt cx="844675" cy="844675"/>
          </a:xfrm>
        </p:grpSpPr>
        <p:sp>
          <p:nvSpPr>
            <p:cNvPr id="62" name="圆角矩形 61"/>
            <p:cNvSpPr/>
            <p:nvPr/>
          </p:nvSpPr>
          <p:spPr>
            <a:xfrm>
              <a:off x="6785845" y="2983037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965236" y="3174118"/>
              <a:ext cx="480153" cy="483400"/>
              <a:chOff x="5042691" y="2273920"/>
              <a:chExt cx="702937" cy="707692"/>
            </a:xfrm>
            <a:solidFill>
              <a:srgbClr val="01ACBE"/>
            </a:solidFill>
          </p:grpSpPr>
          <p:sp>
            <p:nvSpPr>
              <p:cNvPr id="6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37075" y="2733732"/>
            <a:ext cx="633589" cy="633359"/>
            <a:chOff x="3881858" y="1485578"/>
            <a:chExt cx="844675" cy="844675"/>
          </a:xfrm>
        </p:grpSpPr>
        <p:sp>
          <p:nvSpPr>
            <p:cNvPr id="67" name="圆角矩形 66"/>
            <p:cNvSpPr/>
            <p:nvPr/>
          </p:nvSpPr>
          <p:spPr>
            <a:xfrm>
              <a:off x="3881858" y="1485578"/>
              <a:ext cx="844675" cy="84467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092885" y="1696817"/>
              <a:ext cx="425052" cy="422197"/>
              <a:chOff x="6463926" y="2278309"/>
              <a:chExt cx="708057" cy="703302"/>
            </a:xfrm>
            <a:solidFill>
              <a:srgbClr val="E87071"/>
            </a:solidFill>
          </p:grpSpPr>
          <p:sp>
            <p:nvSpPr>
              <p:cNvPr id="69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文本框 56"/>
          <p:cNvSpPr txBox="1"/>
          <p:nvPr/>
        </p:nvSpPr>
        <p:spPr>
          <a:xfrm>
            <a:off x="1289685" y="1961515"/>
            <a:ext cx="84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E8707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爱</a:t>
            </a:r>
          </a:p>
        </p:txBody>
      </p:sp>
      <p:sp>
        <p:nvSpPr>
          <p:cNvPr id="77" name="文本框 59"/>
          <p:cNvSpPr txBox="1"/>
          <p:nvPr/>
        </p:nvSpPr>
        <p:spPr>
          <a:xfrm>
            <a:off x="4340225" y="1961515"/>
            <a:ext cx="970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1ACB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理解</a:t>
            </a:r>
          </a:p>
        </p:txBody>
      </p:sp>
      <p:sp>
        <p:nvSpPr>
          <p:cNvPr id="80" name="文本框 68"/>
          <p:cNvSpPr txBox="1"/>
          <p:nvPr/>
        </p:nvSpPr>
        <p:spPr>
          <a:xfrm>
            <a:off x="6946265" y="1961515"/>
            <a:ext cx="104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支持</a:t>
            </a:r>
          </a:p>
        </p:txBody>
      </p:sp>
      <p:sp>
        <p:nvSpPr>
          <p:cNvPr id="85" name="矩形 84"/>
          <p:cNvSpPr/>
          <p:nvPr/>
        </p:nvSpPr>
        <p:spPr>
          <a:xfrm>
            <a:off x="0" y="3669030"/>
            <a:ext cx="9144000" cy="1250315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>
              <a:prstClr val="black">
                <a:alpha val="6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6" name="文本框 129"/>
          <p:cNvSpPr txBox="1"/>
          <p:nvPr/>
        </p:nvSpPr>
        <p:spPr>
          <a:xfrm>
            <a:off x="361812" y="3937151"/>
            <a:ext cx="827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想要把孩子从虚拟的网络世界中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拉回来，关键词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有3个：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爱，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理解和支持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85" y="2877185"/>
            <a:ext cx="495300" cy="36068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135" y="2874010"/>
            <a:ext cx="552450" cy="41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bldLvl="0" animBg="1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8486" y="1487010"/>
            <a:ext cx="7932702" cy="3493209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中央电视台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《心理访谈》曾经播过一期节目，讲的是洛阳一个爸爸和儿子在玩游戏这件事上面的“斗智斗勇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”。</a:t>
            </a:r>
          </a:p>
          <a:p>
            <a:pPr fontAlgn="auto">
              <a:lnSpc>
                <a:spcPts val="300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一开始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，爸爸发现儿子学习成绩严重下降，是因为他天天去网吧玩游戏，非常生气，对孩子又打又骂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fontAlgn="auto">
              <a:lnSpc>
                <a:spcPts val="300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儿子初中也是处在叛逆期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，跟爸爸顶嘴、对骂，甚至还手的时候还把爸爸打倒在地上了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 algn="l" fontAlgn="auto">
              <a:lnSpc>
                <a:spcPts val="3000"/>
              </a:lnSpc>
            </a:pPr>
            <a:r>
              <a:rPr sz="1800" b="1" dirty="0">
                <a:latin typeface="仿宋" pitchFamily="49" charset="-122"/>
                <a:ea typeface="仿宋" pitchFamily="49" charset="-122"/>
              </a:rPr>
              <a:t>   </a:t>
            </a:r>
            <a:r>
              <a:rPr sz="1800" b="1" dirty="0" err="1" smtClean="0">
                <a:latin typeface="仿宋" pitchFamily="49" charset="-122"/>
                <a:ea typeface="仿宋" pitchFamily="49" charset="-122"/>
              </a:rPr>
              <a:t>爸爸看打骂不行</a:t>
            </a:r>
            <a:r>
              <a:rPr sz="1800" b="1" dirty="0" err="1">
                <a:latin typeface="仿宋" pitchFamily="49" charset="-122"/>
                <a:ea typeface="仿宋" pitchFamily="49" charset="-122"/>
              </a:rPr>
              <a:t>，又断了儿子的经济来源，于是儿子就回家偷东西变卖去上网，后来干脆不回家了</a:t>
            </a:r>
            <a:r>
              <a:rPr sz="1800" b="1" dirty="0">
                <a:latin typeface="仿宋" pitchFamily="49" charset="-122"/>
                <a:ea typeface="仿宋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62290" y="1003148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00A7B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rgbClr val="6C407D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rgbClr val="FFA53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5420" y="83185"/>
            <a:ext cx="2349500" cy="1269365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451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" name="TextBox 11"/>
            <p:cNvSpPr txBox="1"/>
            <p:nvPr/>
          </p:nvSpPr>
          <p:spPr>
            <a:xfrm>
              <a:off x="2407592" y="1051445"/>
              <a:ext cx="950693" cy="706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事例</a:t>
              </a:r>
              <a:r>
                <a:rPr lang="en-US" altLang="zh-CN" sz="4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bldLvl="0" animBg="1"/>
      <p:bldP spid="22" grpId="0" bldLvl="0" animBg="1"/>
      <p:bldP spid="32" grpId="0" bldLvl="0" animBg="1"/>
      <p:bldP spid="33" grpId="0" bldLvl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639</Words>
  <Application>Microsoft Office PowerPoint</Application>
  <PresentationFormat>全屏显示(16:9)</PresentationFormat>
  <Paragraphs>72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通用微立体</dc:title>
  <dc:creator>第一PPT</dc:creator>
  <cp:keywords>www.1ppt.com</cp:keywords>
  <cp:lastModifiedBy>李俊</cp:lastModifiedBy>
  <cp:revision>23</cp:revision>
  <dcterms:created xsi:type="dcterms:W3CDTF">2016-08-01T13:39:00Z</dcterms:created>
  <dcterms:modified xsi:type="dcterms:W3CDTF">2018-05-26T11:38:12Z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